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3" r:id="rId7"/>
    <p:sldId id="262" r:id="rId8"/>
    <p:sldId id="264" r:id="rId9"/>
    <p:sldId id="265"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Gelijkbenige driehoe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540544" y="776288"/>
            <a:ext cx="8062912" cy="1470025"/>
          </a:xfrm>
        </p:spPr>
        <p:txBody>
          <a:bodyPr anchor="b">
            <a:normAutofit/>
          </a:bodyPr>
          <a:lstStyle>
            <a:lvl1pPr algn="r">
              <a:defRPr sz="4400"/>
            </a:lvl1pPr>
          </a:lstStyle>
          <a:p>
            <a:r>
              <a:rPr kumimoji="0" lang="nl-NL" smtClean="0"/>
              <a:t>Klik om de stijl te bewerken</a:t>
            </a:r>
            <a:endParaRPr kumimoji="0" lang="en-US"/>
          </a:p>
        </p:txBody>
      </p:sp>
      <p:sp>
        <p:nvSpPr>
          <p:cNvPr id="9" name="Ondertitel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1371600" y="6012656"/>
            <a:ext cx="5791200" cy="365125"/>
          </a:xfrm>
        </p:spPr>
        <p:txBody>
          <a:bodyPr tIns="0" bIns="0" anchor="t"/>
          <a:lstStyle>
            <a:lvl1pPr algn="r">
              <a:defRPr sz="1000"/>
            </a:lvl1pPr>
          </a:lstStyle>
          <a:p>
            <a:fld id="{6F94B182-F67C-484B-9145-C7776986A516}" type="datetimeFigureOut">
              <a:rPr lang="nl-NL" smtClean="0"/>
              <a:pPr/>
              <a:t>8-6-2012</a:t>
            </a:fld>
            <a:endParaRPr lang="nl-NL"/>
          </a:p>
        </p:txBody>
      </p:sp>
      <p:sp>
        <p:nvSpPr>
          <p:cNvPr id="17" name="Tijdelijke aanduiding voor voettekst 16"/>
          <p:cNvSpPr>
            <a:spLocks noGrp="1"/>
          </p:cNvSpPr>
          <p:nvPr>
            <p:ph type="ftr" sz="quarter" idx="11"/>
          </p:nvPr>
        </p:nvSpPr>
        <p:spPr>
          <a:xfrm>
            <a:off x="1371600" y="5650704"/>
            <a:ext cx="5791200" cy="365125"/>
          </a:xfrm>
        </p:spPr>
        <p:txBody>
          <a:bodyPr tIns="0" bIns="0" anchor="b"/>
          <a:lstStyle>
            <a:lvl1pPr algn="r">
              <a:defRPr sz="1100"/>
            </a:lvl1pPr>
          </a:lstStyle>
          <a:p>
            <a:endParaRPr lang="nl-NL"/>
          </a:p>
        </p:txBody>
      </p:sp>
      <p:sp>
        <p:nvSpPr>
          <p:cNvPr id="29" name="Tijdelijke aanduiding voor dianumm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5C1AD24-B632-46E1-9169-58FF9CDF77F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6F94B182-F67C-484B-9145-C7776986A516}" type="datetimeFigureOut">
              <a:rPr lang="nl-NL" smtClean="0"/>
              <a:pPr/>
              <a:t>8-6-2012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1AD24-B632-46E1-9169-58FF9CDF77F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81800" y="381000"/>
            <a:ext cx="1905000" cy="5486400"/>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381000"/>
            <a:ext cx="6248400" cy="5486400"/>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6F94B182-F67C-484B-9145-C7776986A516}" type="datetimeFigureOut">
              <a:rPr lang="nl-NL" smtClean="0"/>
              <a:pPr/>
              <a:t>8-6-2012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5C1AD24-B632-46E1-9169-58FF9CDF77F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67494"/>
            <a:ext cx="8229600" cy="1399032"/>
          </a:xfrm>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a:xfrm>
            <a:off x="457200" y="1882808"/>
            <a:ext cx="8229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4791456" y="6480048"/>
            <a:ext cx="2133600" cy="301752"/>
          </a:xfrm>
        </p:spPr>
        <p:txBody>
          <a:bodyPr/>
          <a:lstStyle/>
          <a:p>
            <a:fld id="{6F94B182-F67C-484B-9145-C7776986A516}" type="datetimeFigureOut">
              <a:rPr lang="nl-NL" smtClean="0"/>
              <a:pPr/>
              <a:t>8-6-2012</a:t>
            </a:fld>
            <a:endParaRPr lang="nl-NL"/>
          </a:p>
        </p:txBody>
      </p:sp>
      <p:sp>
        <p:nvSpPr>
          <p:cNvPr id="5" name="Tijdelijke aanduiding voor voettekst 4"/>
          <p:cNvSpPr>
            <a:spLocks noGrp="1"/>
          </p:cNvSpPr>
          <p:nvPr>
            <p:ph type="ftr" sz="quarter" idx="11"/>
          </p:nvPr>
        </p:nvSpPr>
        <p:spPr>
          <a:xfrm>
            <a:off x="457200" y="6480969"/>
            <a:ext cx="4260056" cy="300831"/>
          </a:xfrm>
        </p:spPr>
        <p:txBody>
          <a:bodyPr/>
          <a:lstStyle/>
          <a:p>
            <a:endParaRPr lang="nl-NL"/>
          </a:p>
        </p:txBody>
      </p:sp>
      <p:sp>
        <p:nvSpPr>
          <p:cNvPr id="6" name="Tijdelijke aanduiding voor dianummer 5"/>
          <p:cNvSpPr>
            <a:spLocks noGrp="1"/>
          </p:cNvSpPr>
          <p:nvPr>
            <p:ph type="sldNum" sz="quarter" idx="12"/>
          </p:nvPr>
        </p:nvSpPr>
        <p:spPr/>
        <p:txBody>
          <a:bodyPr/>
          <a:lstStyle/>
          <a:p>
            <a:fld id="{15C1AD24-B632-46E1-9169-58FF9CDF77F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1"/>
      </p:bgRef>
    </p:bg>
    <p:spTree>
      <p:nvGrpSpPr>
        <p:cNvPr id="1" name=""/>
        <p:cNvGrpSpPr/>
        <p:nvPr/>
      </p:nvGrpSpPr>
      <p:grpSpPr>
        <a:xfrm>
          <a:off x="0" y="0"/>
          <a:ext cx="0" cy="0"/>
          <a:chOff x="0" y="0"/>
          <a:chExt cx="0" cy="0"/>
        </a:xfrm>
      </p:grpSpPr>
      <p:sp>
        <p:nvSpPr>
          <p:cNvPr id="9" name="Rechthoekige driehoe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Gelijkbenige driehoe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Tijdelijke aanduiding voor datum 3"/>
          <p:cNvSpPr>
            <a:spLocks noGrp="1"/>
          </p:cNvSpPr>
          <p:nvPr>
            <p:ph type="dt" sz="half" idx="10"/>
          </p:nvPr>
        </p:nvSpPr>
        <p:spPr>
          <a:xfrm>
            <a:off x="6955632" y="6477000"/>
            <a:ext cx="2133600" cy="304800"/>
          </a:xfrm>
        </p:spPr>
        <p:txBody>
          <a:bodyPr/>
          <a:lstStyle/>
          <a:p>
            <a:fld id="{6F94B182-F67C-484B-9145-C7776986A516}" type="datetimeFigureOut">
              <a:rPr lang="nl-NL" smtClean="0"/>
              <a:pPr/>
              <a:t>8-6-2012</a:t>
            </a:fld>
            <a:endParaRPr lang="nl-NL"/>
          </a:p>
        </p:txBody>
      </p:sp>
      <p:sp>
        <p:nvSpPr>
          <p:cNvPr id="5" name="Tijdelijke aanduiding voor voettekst 4"/>
          <p:cNvSpPr>
            <a:spLocks noGrp="1"/>
          </p:cNvSpPr>
          <p:nvPr>
            <p:ph type="ftr" sz="quarter" idx="11"/>
          </p:nvPr>
        </p:nvSpPr>
        <p:spPr>
          <a:xfrm>
            <a:off x="2619376" y="6480969"/>
            <a:ext cx="4260056" cy="300831"/>
          </a:xfrm>
        </p:spPr>
        <p:txBody>
          <a:bodyPr/>
          <a:lstStyle/>
          <a:p>
            <a:endParaRPr lang="nl-NL"/>
          </a:p>
        </p:txBody>
      </p:sp>
      <p:sp>
        <p:nvSpPr>
          <p:cNvPr id="6" name="Tijdelijke aanduiding voor dianummer 5"/>
          <p:cNvSpPr>
            <a:spLocks noGrp="1"/>
          </p:cNvSpPr>
          <p:nvPr>
            <p:ph type="sldNum" sz="quarter" idx="12"/>
          </p:nvPr>
        </p:nvSpPr>
        <p:spPr>
          <a:xfrm>
            <a:off x="8451056" y="809624"/>
            <a:ext cx="502920" cy="300831"/>
          </a:xfrm>
        </p:spPr>
        <p:txBody>
          <a:bodyPr/>
          <a:lstStyle/>
          <a:p>
            <a:fld id="{15C1AD24-B632-46E1-9169-58FF9CDF77FD}" type="slidenum">
              <a:rPr lang="nl-NL" smtClean="0"/>
              <a:pPr/>
              <a:t>‹nr.›</a:t>
            </a:fld>
            <a:endParaRPr lang="nl-NL"/>
          </a:p>
        </p:txBody>
      </p:sp>
      <p:cxnSp>
        <p:nvCxnSpPr>
          <p:cNvPr id="11" name="Rechte verbindingslijn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marL="0" algn="l">
              <a:defRPr/>
            </a:lvl1p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4791456" y="6480969"/>
            <a:ext cx="2133600" cy="301752"/>
          </a:xfrm>
        </p:spPr>
        <p:txBody>
          <a:bodyPr/>
          <a:lstStyle/>
          <a:p>
            <a:fld id="{6F94B182-F67C-484B-9145-C7776986A516}" type="datetimeFigureOut">
              <a:rPr lang="nl-NL" smtClean="0"/>
              <a:pPr/>
              <a:t>8-6-2012</a:t>
            </a:fld>
            <a:endParaRPr lang="nl-NL"/>
          </a:p>
        </p:txBody>
      </p:sp>
      <p:sp>
        <p:nvSpPr>
          <p:cNvPr id="6" name="Tijdelijke aanduiding voor voettekst 5"/>
          <p:cNvSpPr>
            <a:spLocks noGrp="1"/>
          </p:cNvSpPr>
          <p:nvPr>
            <p:ph type="ftr" sz="quarter" idx="11"/>
          </p:nvPr>
        </p:nvSpPr>
        <p:spPr>
          <a:xfrm>
            <a:off x="457200" y="6480969"/>
            <a:ext cx="4260056" cy="301752"/>
          </a:xfrm>
        </p:spPr>
        <p:txBody>
          <a:bodyPr/>
          <a:lstStyle/>
          <a:p>
            <a:endParaRPr lang="nl-NL"/>
          </a:p>
        </p:txBody>
      </p:sp>
      <p:sp>
        <p:nvSpPr>
          <p:cNvPr id="7" name="Tijdelijke aanduiding voor dianummer 6"/>
          <p:cNvSpPr>
            <a:spLocks noGrp="1"/>
          </p:cNvSpPr>
          <p:nvPr>
            <p:ph type="sldNum" sz="quarter" idx="12"/>
          </p:nvPr>
        </p:nvSpPr>
        <p:spPr>
          <a:xfrm>
            <a:off x="7589520" y="6480969"/>
            <a:ext cx="502920" cy="301752"/>
          </a:xfrm>
        </p:spPr>
        <p:txBody>
          <a:bodyPr/>
          <a:lstStyle/>
          <a:p>
            <a:fld id="{15C1AD24-B632-46E1-9169-58FF9CDF77F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a:xfrm>
            <a:off x="4791456" y="6480969"/>
            <a:ext cx="2130552" cy="301752"/>
          </a:xfrm>
        </p:spPr>
        <p:txBody>
          <a:bodyPr/>
          <a:lstStyle/>
          <a:p>
            <a:fld id="{6F94B182-F67C-484B-9145-C7776986A516}" type="datetimeFigureOut">
              <a:rPr lang="nl-NL" smtClean="0"/>
              <a:pPr/>
              <a:t>8-6-2012</a:t>
            </a:fld>
            <a:endParaRPr lang="nl-NL"/>
          </a:p>
        </p:txBody>
      </p:sp>
      <p:sp>
        <p:nvSpPr>
          <p:cNvPr id="8" name="Tijdelijke aanduiding voor voettekst 7"/>
          <p:cNvSpPr>
            <a:spLocks noGrp="1"/>
          </p:cNvSpPr>
          <p:nvPr>
            <p:ph type="ftr" sz="quarter" idx="11"/>
          </p:nvPr>
        </p:nvSpPr>
        <p:spPr>
          <a:xfrm>
            <a:off x="457200" y="6480969"/>
            <a:ext cx="4261104" cy="301752"/>
          </a:xfrm>
        </p:spPr>
        <p:txBody>
          <a:bodyPr/>
          <a:lstStyle/>
          <a:p>
            <a:endParaRPr lang="nl-NL"/>
          </a:p>
        </p:txBody>
      </p:sp>
      <p:sp>
        <p:nvSpPr>
          <p:cNvPr id="9" name="Tijdelijke aanduiding voor dianummer 8"/>
          <p:cNvSpPr>
            <a:spLocks noGrp="1"/>
          </p:cNvSpPr>
          <p:nvPr>
            <p:ph type="sldNum" sz="quarter" idx="12"/>
          </p:nvPr>
        </p:nvSpPr>
        <p:spPr>
          <a:xfrm>
            <a:off x="7589520" y="6483096"/>
            <a:ext cx="502920" cy="301752"/>
          </a:xfrm>
        </p:spPr>
        <p:txBody>
          <a:bodyPr/>
          <a:lstStyle>
            <a:lvl1pPr algn="ctr">
              <a:defRPr/>
            </a:lvl1pPr>
          </a:lstStyle>
          <a:p>
            <a:fld id="{15C1AD24-B632-46E1-9169-58FF9CDF77FD}"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0"/>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6F94B182-F67C-484B-9145-C7776986A516}" type="datetimeFigureOut">
              <a:rPr lang="nl-NL" smtClean="0"/>
              <a:pPr/>
              <a:t>8-6-2012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5C1AD24-B632-46E1-9169-58FF9CDF77F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791456" y="6480969"/>
            <a:ext cx="2133600" cy="301752"/>
          </a:xfrm>
        </p:spPr>
        <p:txBody>
          <a:bodyPr/>
          <a:lstStyle/>
          <a:p>
            <a:fld id="{6F94B182-F67C-484B-9145-C7776986A516}" type="datetimeFigureOut">
              <a:rPr lang="nl-NL" smtClean="0"/>
              <a:pPr/>
              <a:t>8-6-2012</a:t>
            </a:fld>
            <a:endParaRPr lang="nl-NL"/>
          </a:p>
        </p:txBody>
      </p:sp>
      <p:sp>
        <p:nvSpPr>
          <p:cNvPr id="3" name="Tijdelijke aanduiding voor voettekst 2"/>
          <p:cNvSpPr>
            <a:spLocks noGrp="1"/>
          </p:cNvSpPr>
          <p:nvPr>
            <p:ph type="ftr" sz="quarter" idx="11"/>
          </p:nvPr>
        </p:nvSpPr>
        <p:spPr>
          <a:xfrm>
            <a:off x="457200" y="6481890"/>
            <a:ext cx="4260056" cy="300831"/>
          </a:xfrm>
        </p:spPr>
        <p:txBody>
          <a:bodyPr/>
          <a:lstStyle/>
          <a:p>
            <a:endParaRPr lang="nl-NL"/>
          </a:p>
        </p:txBody>
      </p:sp>
      <p:sp>
        <p:nvSpPr>
          <p:cNvPr id="4" name="Tijdelijke aanduiding voor dianummer 3"/>
          <p:cNvSpPr>
            <a:spLocks noGrp="1"/>
          </p:cNvSpPr>
          <p:nvPr>
            <p:ph type="sldNum" sz="quarter" idx="12"/>
          </p:nvPr>
        </p:nvSpPr>
        <p:spPr>
          <a:xfrm>
            <a:off x="7589520" y="6480969"/>
            <a:ext cx="502920" cy="301752"/>
          </a:xfrm>
        </p:spPr>
        <p:txBody>
          <a:bodyPr/>
          <a:lstStyle/>
          <a:p>
            <a:fld id="{15C1AD24-B632-46E1-9169-58FF9CDF77F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278976" y="6556248"/>
            <a:ext cx="2133600" cy="301752"/>
          </a:xfrm>
        </p:spPr>
        <p:txBody>
          <a:bodyPr/>
          <a:lstStyle>
            <a:lvl1pPr>
              <a:defRPr sz="900"/>
            </a:lvl1pPr>
          </a:lstStyle>
          <a:p>
            <a:fld id="{6F94B182-F67C-484B-9145-C7776986A516}" type="datetimeFigureOut">
              <a:rPr lang="nl-NL" smtClean="0"/>
              <a:pPr/>
              <a:t>8-6-2012</a:t>
            </a:fld>
            <a:endParaRPr lang="nl-NL"/>
          </a:p>
        </p:txBody>
      </p:sp>
      <p:sp>
        <p:nvSpPr>
          <p:cNvPr id="6" name="Tijdelijke aanduiding voor voettekst 5"/>
          <p:cNvSpPr>
            <a:spLocks noGrp="1"/>
          </p:cNvSpPr>
          <p:nvPr>
            <p:ph type="ftr" sz="quarter" idx="11"/>
          </p:nvPr>
        </p:nvSpPr>
        <p:spPr>
          <a:xfrm>
            <a:off x="1135856" y="6556248"/>
            <a:ext cx="5143120" cy="301752"/>
          </a:xfrm>
        </p:spPr>
        <p:txBody>
          <a:bodyPr/>
          <a:lstStyle>
            <a:lvl1pPr>
              <a:defRPr sz="900"/>
            </a:lvl1pPr>
          </a:lstStyle>
          <a:p>
            <a:endParaRPr lang="nl-NL"/>
          </a:p>
        </p:txBody>
      </p:sp>
      <p:sp>
        <p:nvSpPr>
          <p:cNvPr id="7" name="Tijdelijke aanduiding voor dianummer 6"/>
          <p:cNvSpPr>
            <a:spLocks noGrp="1"/>
          </p:cNvSpPr>
          <p:nvPr>
            <p:ph type="sldNum" sz="quarter" idx="12"/>
          </p:nvPr>
        </p:nvSpPr>
        <p:spPr>
          <a:xfrm>
            <a:off x="8410576" y="6556248"/>
            <a:ext cx="502920" cy="301752"/>
          </a:xfrm>
        </p:spPr>
        <p:txBody>
          <a:bodyPr/>
          <a:lstStyle>
            <a:lvl1pPr>
              <a:defRPr sz="900"/>
            </a:lvl1pPr>
          </a:lstStyle>
          <a:p>
            <a:fld id="{15C1AD24-B632-46E1-9169-58FF9CDF77FD}"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a:xfrm>
            <a:off x="6108192" y="6556248"/>
            <a:ext cx="2103120" cy="301752"/>
          </a:xfrm>
        </p:spPr>
        <p:txBody>
          <a:bodyPr/>
          <a:lstStyle>
            <a:lvl1pPr>
              <a:defRPr sz="900"/>
            </a:lvl1pPr>
          </a:lstStyle>
          <a:p>
            <a:fld id="{6F94B182-F67C-484B-9145-C7776986A516}" type="datetimeFigureOut">
              <a:rPr lang="nl-NL" smtClean="0"/>
              <a:pPr/>
              <a:t>8-6-2012</a:t>
            </a:fld>
            <a:endParaRPr lang="nl-NL"/>
          </a:p>
        </p:txBody>
      </p:sp>
      <p:sp>
        <p:nvSpPr>
          <p:cNvPr id="6" name="Tijdelijke aanduiding voor voettekst 5"/>
          <p:cNvSpPr>
            <a:spLocks noGrp="1"/>
          </p:cNvSpPr>
          <p:nvPr>
            <p:ph type="ftr" sz="quarter" idx="11"/>
          </p:nvPr>
        </p:nvSpPr>
        <p:spPr>
          <a:xfrm>
            <a:off x="1170432" y="6557169"/>
            <a:ext cx="4948072" cy="301752"/>
          </a:xfrm>
        </p:spPr>
        <p:txBody>
          <a:bodyPr/>
          <a:lstStyle>
            <a:lvl1pPr>
              <a:defRPr sz="900"/>
            </a:lvl1pPr>
          </a:lstStyle>
          <a:p>
            <a:endParaRPr lang="nl-NL"/>
          </a:p>
        </p:txBody>
      </p:sp>
      <p:sp>
        <p:nvSpPr>
          <p:cNvPr id="7" name="Tijdelijke aanduiding voor dianummer 6"/>
          <p:cNvSpPr>
            <a:spLocks noGrp="1"/>
          </p:cNvSpPr>
          <p:nvPr>
            <p:ph type="sldNum" sz="quarter" idx="12"/>
          </p:nvPr>
        </p:nvSpPr>
        <p:spPr>
          <a:xfrm>
            <a:off x="8217192" y="6556248"/>
            <a:ext cx="365760" cy="301752"/>
          </a:xfrm>
        </p:spPr>
        <p:txBody>
          <a:bodyPr/>
          <a:lstStyle>
            <a:lvl1pPr algn="ctr">
              <a:defRPr sz="900"/>
            </a:lvl1pPr>
          </a:lstStyle>
          <a:p>
            <a:fld id="{15C1AD24-B632-46E1-9169-58FF9CDF77FD}"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echthoekige driehoe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echte verbindingslijn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jdelijke aanduiding voor titel 21"/>
          <p:cNvSpPr>
            <a:spLocks noGrp="1"/>
          </p:cNvSpPr>
          <p:nvPr>
            <p:ph type="title"/>
          </p:nvPr>
        </p:nvSpPr>
        <p:spPr>
          <a:xfrm>
            <a:off x="457200" y="267494"/>
            <a:ext cx="8229600" cy="1399032"/>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F94B182-F67C-484B-9145-C7776986A516}" type="datetimeFigureOut">
              <a:rPr lang="nl-NL" smtClean="0"/>
              <a:pPr/>
              <a:t>8-6-2012</a:t>
            </a:fld>
            <a:endParaRPr lang="nl-NL"/>
          </a:p>
        </p:txBody>
      </p:sp>
      <p:sp>
        <p:nvSpPr>
          <p:cNvPr id="3" name="Tijdelijke aanduiding voor voettekst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nl-NL"/>
          </a:p>
        </p:txBody>
      </p:sp>
      <p:sp>
        <p:nvSpPr>
          <p:cNvPr id="23" name="Tijdelijke aanduiding voor dianumm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5C1AD24-B632-46E1-9169-58FF9CDF77FD}"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dirty="0"/>
          </a:p>
        </p:txBody>
      </p:sp>
      <p:sp>
        <p:nvSpPr>
          <p:cNvPr id="3" name="Ondertitel 2"/>
          <p:cNvSpPr>
            <a:spLocks noGrp="1"/>
          </p:cNvSpPr>
          <p:nvPr>
            <p:ph type="subTitle" idx="1"/>
          </p:nvPr>
        </p:nvSpPr>
        <p:spPr/>
        <p:txBody>
          <a:bodyPr/>
          <a:lstStyle/>
          <a:p>
            <a:endParaRPr lang="nl-NL"/>
          </a:p>
        </p:txBody>
      </p:sp>
      <p:pic>
        <p:nvPicPr>
          <p:cNvPr id="4" name="Afbeelding 3" descr="computer.jpg"/>
          <p:cNvPicPr>
            <a:picLocks noChangeAspect="1"/>
          </p:cNvPicPr>
          <p:nvPr/>
        </p:nvPicPr>
        <p:blipFill>
          <a:blip r:embed="rId2" cstate="print"/>
          <a:stretch>
            <a:fillRect/>
          </a:stretch>
        </p:blipFill>
        <p:spPr>
          <a:xfrm>
            <a:off x="0" y="-1"/>
            <a:ext cx="9144000" cy="6869373"/>
          </a:xfrm>
          <a:prstGeom prst="rect">
            <a:avLst/>
          </a:prstGeom>
        </p:spPr>
      </p:pic>
      <p:sp>
        <p:nvSpPr>
          <p:cNvPr id="6" name="Tekstvak 5"/>
          <p:cNvSpPr txBox="1"/>
          <p:nvPr/>
        </p:nvSpPr>
        <p:spPr>
          <a:xfrm>
            <a:off x="179512" y="1412776"/>
            <a:ext cx="2808312" cy="523220"/>
          </a:xfrm>
          <a:prstGeom prst="rect">
            <a:avLst/>
          </a:prstGeom>
          <a:noFill/>
        </p:spPr>
        <p:txBody>
          <a:bodyPr wrap="square" rtlCol="0">
            <a:spAutoFit/>
          </a:bodyPr>
          <a:lstStyle/>
          <a:p>
            <a:r>
              <a:rPr lang="nl-NL" sz="2800" b="1" dirty="0" smtClean="0"/>
              <a:t>Presentatie:ICT</a:t>
            </a:r>
            <a:endParaRPr lang="nl-NL"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8640"/>
            <a:ext cx="7239000" cy="1362075"/>
          </a:xfrm>
        </p:spPr>
        <p:txBody>
          <a:bodyPr/>
          <a:lstStyle/>
          <a:p>
            <a:r>
              <a:rPr lang="nl-NL" dirty="0" smtClean="0"/>
              <a:t>1.Geschiedenis Van De Internet.</a:t>
            </a:r>
            <a:endParaRPr lang="nl-NL" dirty="0"/>
          </a:p>
        </p:txBody>
      </p:sp>
      <p:sp>
        <p:nvSpPr>
          <p:cNvPr id="3" name="Tijdelijke aanduiding voor tekst 2"/>
          <p:cNvSpPr>
            <a:spLocks noGrp="1"/>
          </p:cNvSpPr>
          <p:nvPr>
            <p:ph type="body" idx="1"/>
          </p:nvPr>
        </p:nvSpPr>
        <p:spPr>
          <a:xfrm>
            <a:off x="467544" y="1484784"/>
            <a:ext cx="8151440" cy="5035824"/>
          </a:xfrm>
        </p:spPr>
        <p:txBody>
          <a:bodyPr>
            <a:normAutofit fontScale="40000" lnSpcReduction="20000"/>
          </a:bodyPr>
          <a:lstStyle/>
          <a:p>
            <a:endParaRPr lang="nl-NL" sz="5900" dirty="0" smtClean="0"/>
          </a:p>
          <a:p>
            <a:r>
              <a:rPr lang="nl-NL" sz="5900" dirty="0" smtClean="0"/>
              <a:t>Het Internet is ontstaan in de 60er jaren als een project van het Ministerie van Defensie van de Verenigde Staten. De bedoeling was een gedecentraliseerd netwerk te </a:t>
            </a:r>
            <a:r>
              <a:rPr lang="nl-NL" sz="5900" dirty="0" err="1" smtClean="0"/>
              <a:t>creëeren</a:t>
            </a:r>
            <a:r>
              <a:rPr lang="nl-NL" sz="5900" dirty="0" smtClean="0"/>
              <a:t> dat nog steeds zou werken als bepaalde delen plat zouden liggen. Dus in plaats van lineair geschakelde computers waarbij het hele netwerk ontregeld is als één schakel ontbreekt, werden de computers als in een web met elkaar verbonden:</a:t>
            </a:r>
          </a:p>
          <a:p>
            <a:r>
              <a:rPr lang="nl-NL" sz="5900" dirty="0" smtClean="0"/>
              <a:t>Dit project werd ARPANET (</a:t>
            </a:r>
            <a:r>
              <a:rPr lang="nl-NL" sz="5900" dirty="0" err="1" smtClean="0"/>
              <a:t>Advanced</a:t>
            </a:r>
            <a:r>
              <a:rPr lang="nl-NL" sz="5900" dirty="0" smtClean="0"/>
              <a:t> Research </a:t>
            </a:r>
            <a:r>
              <a:rPr lang="nl-NL" sz="5900" dirty="0" err="1" smtClean="0"/>
              <a:t>Projects</a:t>
            </a:r>
            <a:r>
              <a:rPr lang="nl-NL" sz="5900" dirty="0" smtClean="0"/>
              <a:t> </a:t>
            </a:r>
            <a:r>
              <a:rPr lang="nl-NL" sz="5900" dirty="0" err="1" smtClean="0"/>
              <a:t>Agency</a:t>
            </a:r>
            <a:r>
              <a:rPr lang="nl-NL" sz="5900" dirty="0" smtClean="0"/>
              <a:t> </a:t>
            </a:r>
            <a:r>
              <a:rPr lang="nl-NL" sz="5900" dirty="0" err="1" smtClean="0"/>
              <a:t>Network</a:t>
            </a:r>
            <a:r>
              <a:rPr lang="nl-NL" sz="5900" dirty="0" smtClean="0"/>
              <a:t>) genoemd. De </a:t>
            </a:r>
            <a:r>
              <a:rPr lang="nl-NL" sz="5900" dirty="0" err="1" smtClean="0"/>
              <a:t>Advanced</a:t>
            </a:r>
            <a:r>
              <a:rPr lang="nl-NL" sz="5900" dirty="0" smtClean="0"/>
              <a:t> Research </a:t>
            </a:r>
            <a:r>
              <a:rPr lang="nl-NL" sz="5900" dirty="0" err="1" smtClean="0"/>
              <a:t>Projects</a:t>
            </a:r>
            <a:r>
              <a:rPr lang="nl-NL" sz="5900" dirty="0" smtClean="0"/>
              <a:t> </a:t>
            </a:r>
            <a:r>
              <a:rPr lang="nl-NL" sz="5900" dirty="0" err="1" smtClean="0"/>
              <a:t>Agency</a:t>
            </a:r>
            <a:r>
              <a:rPr lang="nl-NL" sz="5900" dirty="0" smtClean="0"/>
              <a:t> van het Pentagon werd in 1969 opgericht om een veilig en betrouwbaar communicatie netwerk voor het defensie apparaat te ontwikkelen.</a:t>
            </a:r>
          </a:p>
          <a:p>
            <a:endParaRPr lang="nl-NL" sz="3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1.Geschiedenis Van De Internet.</a:t>
            </a:r>
            <a:endParaRPr lang="nl-NL" dirty="0"/>
          </a:p>
        </p:txBody>
      </p:sp>
      <p:sp>
        <p:nvSpPr>
          <p:cNvPr id="3" name="Tijdelijke aanduiding voor tekst 2"/>
          <p:cNvSpPr>
            <a:spLocks noGrp="1"/>
          </p:cNvSpPr>
          <p:nvPr>
            <p:ph type="body" idx="1"/>
          </p:nvPr>
        </p:nvSpPr>
        <p:spPr>
          <a:xfrm>
            <a:off x="381000" y="1633536"/>
            <a:ext cx="7503368" cy="4603776"/>
          </a:xfrm>
        </p:spPr>
        <p:txBody>
          <a:bodyPr>
            <a:normAutofit fontScale="85000" lnSpcReduction="20000"/>
          </a:bodyPr>
          <a:lstStyle/>
          <a:p>
            <a:r>
              <a:rPr lang="nl-NL" dirty="0" smtClean="0"/>
              <a:t/>
            </a:r>
            <a:br>
              <a:rPr lang="nl-NL" dirty="0" smtClean="0"/>
            </a:br>
            <a:endParaRPr lang="nl-NL" sz="2100" b="1" dirty="0" smtClean="0"/>
          </a:p>
          <a:p>
            <a:r>
              <a:rPr lang="nl-NL" sz="2100" b="1" dirty="0" smtClean="0"/>
              <a:t>Om het netwerk wereldwijd te kunnen gebruiken, was een nieuw standaard protocol benodigd. Zo werd de IP (Internet Protocol) technologie ontwikkeld waarin bepaald wordt hoe </a:t>
            </a:r>
            <a:r>
              <a:rPr lang="nl-NL" sz="2100" b="1" dirty="0" err="1" smtClean="0"/>
              <a:t>electronische</a:t>
            </a:r>
            <a:r>
              <a:rPr lang="nl-NL" sz="2100" b="1" dirty="0" smtClean="0"/>
              <a:t> boodschappen ingepakt, geadresseerd en verstuurd worden via dat nieuwe netwerk.</a:t>
            </a:r>
            <a:br>
              <a:rPr lang="nl-NL" sz="2100" b="1" dirty="0" smtClean="0"/>
            </a:br>
            <a:r>
              <a:rPr lang="nl-NL" sz="2100" b="1" dirty="0" smtClean="0"/>
              <a:t>Dit standaard protocol werd in 1977 ontwikkeld en werd TCP/IP (</a:t>
            </a:r>
            <a:r>
              <a:rPr lang="nl-NL" sz="2100" b="1" dirty="0" err="1" smtClean="0"/>
              <a:t>Transmission</a:t>
            </a:r>
            <a:r>
              <a:rPr lang="nl-NL" sz="2100" b="1" dirty="0" smtClean="0"/>
              <a:t> </a:t>
            </a:r>
            <a:r>
              <a:rPr lang="nl-NL" sz="2100" b="1" dirty="0" err="1" smtClean="0"/>
              <a:t>Control</a:t>
            </a:r>
            <a:r>
              <a:rPr lang="nl-NL" sz="2100" b="1" dirty="0" smtClean="0"/>
              <a:t> Protocol/Internet Protocol) genoemd. TCP/IP maakt het mogelijk om verschillende branches van andere complexe netwerken direct aan het ARPANET te verbinden. Dit nieuwe geheel van netwerken werd al gauw het Internet genoemd.</a:t>
            </a:r>
          </a:p>
          <a:p>
            <a:r>
              <a:rPr lang="nl-NL" sz="2100" b="1" dirty="0" smtClean="0"/>
              <a:t>Wetenschappers en onderzoekers in andere branches gingen al redelijk vlot gebruik maken van dit netwerk. Evenals de National </a:t>
            </a:r>
            <a:r>
              <a:rPr lang="nl-NL" sz="2100" b="1" dirty="0" err="1" smtClean="0"/>
              <a:t>Science</a:t>
            </a:r>
            <a:r>
              <a:rPr lang="nl-NL" sz="2100" b="1" dirty="0" smtClean="0"/>
              <a:t> Foundation (NSF) van de Verenigde Staten, die zelf een soortgelijk netwerk had ontwikkeld dat NSFNET heette. Dit netwerk nam de TCP/IP technologie over van ARPANET en zo ontstond een groot internationaal netwerk.</a:t>
            </a:r>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1.Geschiedenis Van De Internet.</a:t>
            </a:r>
            <a:endParaRPr lang="nl-NL" dirty="0"/>
          </a:p>
        </p:txBody>
      </p:sp>
      <p:sp>
        <p:nvSpPr>
          <p:cNvPr id="3" name="Tijdelijke aanduiding voor tekst 2"/>
          <p:cNvSpPr>
            <a:spLocks noGrp="1"/>
          </p:cNvSpPr>
          <p:nvPr>
            <p:ph type="body" idx="1"/>
          </p:nvPr>
        </p:nvSpPr>
        <p:spPr>
          <a:xfrm>
            <a:off x="381000" y="1633536"/>
            <a:ext cx="8763000" cy="5224464"/>
          </a:xfrm>
        </p:spPr>
        <p:txBody>
          <a:bodyPr>
            <a:normAutofit lnSpcReduction="10000"/>
          </a:bodyPr>
          <a:lstStyle/>
          <a:p>
            <a:r>
              <a:rPr lang="nl-NL" b="1" dirty="0" smtClean="0"/>
              <a:t>-In de 70er jaren</a:t>
            </a:r>
            <a:r>
              <a:rPr lang="nl-NL" dirty="0" smtClean="0"/>
              <a:t> werd het netwerk verfijnd door hoge </a:t>
            </a:r>
            <a:r>
              <a:rPr lang="nl-NL" dirty="0" err="1" smtClean="0"/>
              <a:t>snelheids</a:t>
            </a:r>
            <a:r>
              <a:rPr lang="nl-NL" dirty="0" smtClean="0"/>
              <a:t> computers op strategische plaatsen neer te zetten en met elkaar te verbinden waardoor de snelheid van het dataverkeer groeide.</a:t>
            </a:r>
            <a:br>
              <a:rPr lang="nl-NL" dirty="0" smtClean="0"/>
            </a:br>
            <a:r>
              <a:rPr lang="nl-NL" dirty="0" smtClean="0"/>
              <a:t/>
            </a:r>
            <a:br>
              <a:rPr lang="nl-NL" dirty="0" smtClean="0"/>
            </a:br>
            <a:r>
              <a:rPr lang="nl-NL" dirty="0" smtClean="0"/>
              <a:t>-</a:t>
            </a:r>
            <a:r>
              <a:rPr lang="nl-NL" b="1" dirty="0" smtClean="0"/>
              <a:t>In 1985</a:t>
            </a:r>
            <a:r>
              <a:rPr lang="nl-NL" dirty="0" smtClean="0"/>
              <a:t> begon de NSF een programma om het Internet in de gehele VS aan te bieden. De NSF creëerde een </a:t>
            </a:r>
            <a:r>
              <a:rPr lang="nl-NL" dirty="0" err="1" smtClean="0"/>
              <a:t>backbone</a:t>
            </a:r>
            <a:r>
              <a:rPr lang="nl-NL" dirty="0" smtClean="0"/>
              <a:t> onder de naam NSFNET, die ter beschikking werd gesteld aan alle educatieve instellingen, </a:t>
            </a:r>
            <a:r>
              <a:rPr lang="nl-NL" dirty="0" err="1" smtClean="0"/>
              <a:t>overheids</a:t>
            </a:r>
            <a:r>
              <a:rPr lang="nl-NL" dirty="0" smtClean="0"/>
              <a:t> instellingen en aan organisaties die bezig waren met internationaal onderzoeken.</a:t>
            </a:r>
            <a:br>
              <a:rPr lang="nl-NL" dirty="0" smtClean="0"/>
            </a:br>
            <a:r>
              <a:rPr lang="nl-NL" dirty="0" smtClean="0"/>
              <a:t>Het ARPANET werd in 1989 gesloten vanwege gebrek aan fondsen en aan support vanuit het leger.</a:t>
            </a:r>
          </a:p>
          <a:p>
            <a:r>
              <a:rPr lang="nl-NL" b="1" dirty="0" smtClean="0"/>
              <a:t>-In de 90er jaren</a:t>
            </a:r>
            <a:r>
              <a:rPr lang="nl-NL" dirty="0" smtClean="0"/>
              <a:t> maakte het Internet een explosieve groei mee. Geschat werd dat het aantal op het internet aangesloten computers elk jaar verdubbelde. </a:t>
            </a:r>
          </a:p>
          <a:p>
            <a:r>
              <a:rPr lang="nl-NL" b="1" dirty="0" smtClean="0"/>
              <a:t>Halverwege 1994</a:t>
            </a:r>
            <a:r>
              <a:rPr lang="nl-NL" dirty="0" smtClean="0"/>
              <a:t> verbond het Internet ongeveer twee miljoen computers in meer dan 100 landen en waren er ongeveer 23 miljoen gebruikers.</a:t>
            </a:r>
          </a:p>
          <a:p>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2.Wie Was </a:t>
            </a:r>
            <a:r>
              <a:rPr lang="nl-NL" dirty="0" err="1" smtClean="0"/>
              <a:t>Babbage</a:t>
            </a:r>
            <a:r>
              <a:rPr lang="nl-NL" dirty="0" smtClean="0"/>
              <a:t>?</a:t>
            </a:r>
            <a:endParaRPr lang="nl-NL" dirty="0"/>
          </a:p>
        </p:txBody>
      </p:sp>
      <p:sp>
        <p:nvSpPr>
          <p:cNvPr id="3" name="Tijdelijke aanduiding voor tekst 2"/>
          <p:cNvSpPr>
            <a:spLocks noGrp="1"/>
          </p:cNvSpPr>
          <p:nvPr>
            <p:ph type="body" idx="1"/>
          </p:nvPr>
        </p:nvSpPr>
        <p:spPr>
          <a:xfrm>
            <a:off x="381000" y="1633536"/>
            <a:ext cx="8583488" cy="5224464"/>
          </a:xfrm>
        </p:spPr>
        <p:txBody>
          <a:bodyPr>
            <a:normAutofit fontScale="85000" lnSpcReduction="10000"/>
          </a:bodyPr>
          <a:lstStyle/>
          <a:p>
            <a:r>
              <a:rPr lang="nl-NL" dirty="0" smtClean="0"/>
              <a:t>-</a:t>
            </a:r>
            <a:r>
              <a:rPr lang="nl-NL" b="1" dirty="0" smtClean="0"/>
              <a:t>Charles </a:t>
            </a:r>
            <a:r>
              <a:rPr lang="nl-NL" b="1" dirty="0" err="1" smtClean="0"/>
              <a:t>Babbage</a:t>
            </a:r>
            <a:r>
              <a:rPr lang="nl-NL" dirty="0" smtClean="0"/>
              <a:t> (26 december 1791 – 18 oktober 1871) was een Brits wiskundige, filosoof, uitvinder en werktuigbouwkundige die bekend werd als de ontwerper van de eerste geautomatiseerde, programmeerbare, mechanische rekenmachine, de voorloper van de elektronische computer.</a:t>
            </a:r>
          </a:p>
          <a:p>
            <a:r>
              <a:rPr lang="nl-NL" dirty="0" smtClean="0"/>
              <a:t>-</a:t>
            </a:r>
            <a:r>
              <a:rPr lang="nl-NL" dirty="0" err="1" smtClean="0"/>
              <a:t>Babbage</a:t>
            </a:r>
            <a:r>
              <a:rPr lang="nl-NL" dirty="0" smtClean="0"/>
              <a:t> ontwierp in 1821 een mechanische, automatische rekenmachine, de </a:t>
            </a:r>
            <a:r>
              <a:rPr lang="nl-NL" i="1" dirty="0" err="1" smtClean="0"/>
              <a:t>Difference</a:t>
            </a:r>
            <a:r>
              <a:rPr lang="nl-NL" i="1" dirty="0" smtClean="0"/>
              <a:t> Engine</a:t>
            </a:r>
            <a:r>
              <a:rPr lang="nl-NL" dirty="0" smtClean="0"/>
              <a:t>, om wiskundige tabellen te genereren. In die tijd werden deze tabellen door mensen gegenereerd, wat fouten in de hand werkte. De machine werd echter maar voor een deel gebouwd en heeft daardoor nooit volledig gewerkt. Afgebouwd zou hij uit 25.000 delen hebben bestaan en 15 ton hebben gewogen</a:t>
            </a:r>
          </a:p>
          <a:p>
            <a:r>
              <a:rPr lang="nl-NL" dirty="0" smtClean="0"/>
              <a:t>-Van 1834 tot aan zijn dood in 1871 was </a:t>
            </a:r>
            <a:r>
              <a:rPr lang="nl-NL" dirty="0" err="1" smtClean="0"/>
              <a:t>Babbage</a:t>
            </a:r>
            <a:r>
              <a:rPr lang="nl-NL" dirty="0" smtClean="0"/>
              <a:t> bezig met het concept van de eerste programmeerbare (mechanische) rekenmachine, die hij de </a:t>
            </a:r>
            <a:r>
              <a:rPr lang="nl-NL" i="1" dirty="0" smtClean="0"/>
              <a:t>analytische machine</a:t>
            </a:r>
            <a:r>
              <a:rPr lang="nl-NL" dirty="0" smtClean="0"/>
              <a:t> noemde (</a:t>
            </a:r>
            <a:r>
              <a:rPr lang="nl-NL" i="1" dirty="0" err="1" smtClean="0"/>
              <a:t>Analytical</a:t>
            </a:r>
            <a:r>
              <a:rPr lang="nl-NL" i="1" dirty="0" smtClean="0"/>
              <a:t> Engine</a:t>
            </a:r>
            <a:r>
              <a:rPr lang="nl-NL" dirty="0" smtClean="0"/>
              <a:t>). Dit was een waardige voorloper van de elektronische computer zoals wij die nu kennen, omdat hij in principe de basisfuncties van een eenvoudige computer zou hebben. Hij zou met ponskaarten werken, beslissingen nemen, berekeningen maken en uitkomsten onthouden. Als hij zou zijn gebouwd zou het een gigantisch apparaat geweest zijn, opgebouwd uit mechanische onderdelen als tandwielen en assen, dat zou moeten worden aangedreven door een stoommachine.</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5" name="Tijdelijke aanduiding voor afbeelding 4" descr="250px-Charles_Babbage_by_Samuel_Laurence.jpg"/>
          <p:cNvPicPr>
            <a:picLocks noGrp="1" noChangeAspect="1"/>
          </p:cNvPicPr>
          <p:nvPr>
            <p:ph type="pic" idx="1"/>
          </p:nvPr>
        </p:nvPicPr>
        <p:blipFill>
          <a:blip r:embed="rId2" cstate="print"/>
          <a:srcRect t="20595" b="20595"/>
          <a:stretch>
            <a:fillRect/>
          </a:stretch>
        </p:blipFill>
        <p:spPr>
          <a:xfrm>
            <a:off x="1115616" y="188640"/>
            <a:ext cx="7333488" cy="5486400"/>
          </a:xfrm>
        </p:spPr>
      </p:pic>
      <p:sp>
        <p:nvSpPr>
          <p:cNvPr id="4" name="Tijdelijke aanduiding voor tekst 3"/>
          <p:cNvSpPr>
            <a:spLocks noGrp="1"/>
          </p:cNvSpPr>
          <p:nvPr>
            <p:ph type="body" sz="half" idx="2"/>
          </p:nvPr>
        </p:nvSpPr>
        <p:spPr>
          <a:xfrm>
            <a:off x="1403648" y="5805264"/>
            <a:ext cx="7333488" cy="685800"/>
          </a:xfrm>
        </p:spPr>
        <p:txBody>
          <a:bodyPr>
            <a:normAutofit/>
          </a:bodyPr>
          <a:lstStyle/>
          <a:p>
            <a:r>
              <a:rPr lang="nl-NL" sz="3200" b="1" dirty="0" smtClean="0"/>
              <a:t>Charles </a:t>
            </a:r>
            <a:r>
              <a:rPr lang="nl-NL" sz="3200" b="1" dirty="0" err="1" smtClean="0"/>
              <a:t>Babbage</a:t>
            </a:r>
            <a:endParaRPr lang="nl-NL"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5" name="Tijdelijke aanduiding voor afbeelding 4" descr="250px-BabbageDifferenceEngine.jpg"/>
          <p:cNvPicPr>
            <a:picLocks noGrp="1" noChangeAspect="1"/>
          </p:cNvPicPr>
          <p:nvPr>
            <p:ph type="pic" idx="1"/>
          </p:nvPr>
        </p:nvPicPr>
        <p:blipFill>
          <a:blip r:embed="rId2" cstate="print"/>
          <a:srcRect l="806" r="806"/>
          <a:stretch>
            <a:fillRect/>
          </a:stretch>
        </p:blipFill>
        <p:spPr/>
      </p:pic>
      <p:sp>
        <p:nvSpPr>
          <p:cNvPr id="4" name="Tijdelijke aanduiding voor tekst 3"/>
          <p:cNvSpPr>
            <a:spLocks noGrp="1"/>
          </p:cNvSpPr>
          <p:nvPr>
            <p:ph type="body" sz="half" idx="2"/>
          </p:nvPr>
        </p:nvSpPr>
        <p:spPr/>
        <p:txBody>
          <a:bodyPr>
            <a:normAutofit/>
          </a:bodyPr>
          <a:lstStyle/>
          <a:p>
            <a:r>
              <a:rPr lang="nl-NL" sz="1800" b="1" dirty="0" smtClean="0"/>
              <a:t>Dit is een deel van de </a:t>
            </a:r>
            <a:r>
              <a:rPr lang="nl-NL" sz="1800" b="1" i="1" dirty="0" err="1" smtClean="0"/>
              <a:t>Difference</a:t>
            </a:r>
            <a:r>
              <a:rPr lang="nl-NL" sz="1800" b="1" i="1" dirty="0" smtClean="0"/>
              <a:t> Engine</a:t>
            </a:r>
            <a:endParaRPr lang="nl-NL"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43408"/>
            <a:ext cx="7239000" cy="1362075"/>
          </a:xfrm>
        </p:spPr>
        <p:txBody>
          <a:bodyPr/>
          <a:lstStyle/>
          <a:p>
            <a:r>
              <a:rPr lang="nl-NL" dirty="0" smtClean="0"/>
              <a:t>3.Hoe werkt een computer</a:t>
            </a:r>
            <a:endParaRPr lang="nl-NL" dirty="0"/>
          </a:p>
        </p:txBody>
      </p:sp>
      <p:sp>
        <p:nvSpPr>
          <p:cNvPr id="3" name="Tijdelijke aanduiding voor tekst 2"/>
          <p:cNvSpPr>
            <a:spLocks noGrp="1"/>
          </p:cNvSpPr>
          <p:nvPr>
            <p:ph type="body" idx="1"/>
          </p:nvPr>
        </p:nvSpPr>
        <p:spPr>
          <a:xfrm>
            <a:off x="0" y="764704"/>
            <a:ext cx="8964488" cy="5760640"/>
          </a:xfrm>
        </p:spPr>
        <p:txBody>
          <a:bodyPr>
            <a:normAutofit fontScale="92500" lnSpcReduction="20000"/>
          </a:bodyPr>
          <a:lstStyle/>
          <a:p>
            <a:r>
              <a:rPr lang="nl-NL" sz="2200" dirty="0" smtClean="0"/>
              <a:t>-In een computerkast zit heel veel kleine dingen die je helpt om bijv. op internet te gaan, die dingen zijn bijv.:Het Moederbord, </a:t>
            </a:r>
          </a:p>
          <a:p>
            <a:r>
              <a:rPr lang="nl-NL" sz="2200" dirty="0" smtClean="0"/>
              <a:t>De Processor, Het geheugen, De processor etc.</a:t>
            </a:r>
          </a:p>
          <a:p>
            <a:r>
              <a:rPr lang="nl-NL" sz="2200" dirty="0" smtClean="0"/>
              <a:t>-</a:t>
            </a:r>
            <a:r>
              <a:rPr lang="nl-NL" sz="2200" b="1" dirty="0" smtClean="0"/>
              <a:t> </a:t>
            </a:r>
            <a:r>
              <a:rPr lang="nl-NL" sz="2200" dirty="0" smtClean="0"/>
              <a:t>Hoe verwerkt een computer gegevens?</a:t>
            </a:r>
          </a:p>
          <a:p>
            <a:r>
              <a:rPr lang="nl-NL" sz="2200" dirty="0" smtClean="0"/>
              <a:t>Stel: jij start een programma. Wat gebeurt er dan? Allereerst start het besturingssysteem dat programma door de gegevens die erbij horen van de harde schijf te halen en deze in het geheugen te plaatsen. Zo'n programma bestaat uit </a:t>
            </a:r>
            <a:r>
              <a:rPr lang="nl-NL" sz="2200" dirty="0" err="1" smtClean="0"/>
              <a:t>stap-voor-stap</a:t>
            </a:r>
            <a:r>
              <a:rPr lang="nl-NL" sz="2200" dirty="0" smtClean="0"/>
              <a:t> instructies voor de processor. Het enige wat de computer doet is het uitvoeren van die instructies. Ook staan er in het programma (vooral in games) instructies voor de grafische kaart.</a:t>
            </a:r>
          </a:p>
          <a:p>
            <a:r>
              <a:rPr lang="nl-NL" sz="2200" dirty="0" smtClean="0"/>
              <a:t>Stel: je hebt een programma die 1 regel tekst op het scherm zet. Allereerst krijgt de processor de opdracht om die regel tekst uit het geheugen of van de harde schijf te halen en klaar te zetten om te kunnen gebruiken. Vervolgens zet hij die regel tekst om in een voor hem begrijpelijke tekst. Vervolgens stuurt hij commando's naar de grafische kaart om die regel op het scherm te kunnen zetten. Daarbij wordt de grafische kaart eerst duidelijk gemaakt wat hij precies moet gaan doen. Vervolgens wordt de regel tekst opgestuurd naar de grafische kaart. De grafische kaart zorgt ervoor dat die regel ook echt op het scherm komt.</a:t>
            </a:r>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4.Geschiedenis Van Alle Computers.</a:t>
            </a:r>
            <a:endParaRPr lang="nl-NL" dirty="0"/>
          </a:p>
        </p:txBody>
      </p:sp>
      <p:sp>
        <p:nvSpPr>
          <p:cNvPr id="3" name="Tijdelijke aanduiding voor tekst 2"/>
          <p:cNvSpPr>
            <a:spLocks noGrp="1"/>
          </p:cNvSpPr>
          <p:nvPr>
            <p:ph type="body" idx="1"/>
          </p:nvPr>
        </p:nvSpPr>
        <p:spPr>
          <a:xfrm>
            <a:off x="381000" y="1633536"/>
            <a:ext cx="8763000" cy="5224464"/>
          </a:xfrm>
        </p:spPr>
        <p:txBody>
          <a:bodyPr/>
          <a:lstStyle/>
          <a:p>
            <a:r>
              <a:rPr lang="nl-NL" dirty="0" smtClean="0"/>
              <a:t>Enkele besturingssystemen:</a:t>
            </a:r>
          </a:p>
          <a:p>
            <a:r>
              <a:rPr lang="nl-NL" dirty="0" smtClean="0"/>
              <a:t>DOS</a:t>
            </a:r>
          </a:p>
          <a:p>
            <a:r>
              <a:rPr lang="nl-NL" dirty="0" smtClean="0"/>
              <a:t>GNU/Linux</a:t>
            </a:r>
          </a:p>
          <a:p>
            <a:r>
              <a:rPr lang="nl-NL" dirty="0" smtClean="0"/>
              <a:t>BSD</a:t>
            </a:r>
          </a:p>
          <a:p>
            <a:r>
              <a:rPr lang="nl-NL" dirty="0" smtClean="0"/>
              <a:t>Mac OS</a:t>
            </a:r>
          </a:p>
          <a:p>
            <a:r>
              <a:rPr lang="nl-NL" dirty="0" smtClean="0"/>
              <a:t>Mac OS X</a:t>
            </a:r>
          </a:p>
          <a:p>
            <a:r>
              <a:rPr lang="nl-NL" dirty="0" smtClean="0"/>
              <a:t>OS/400</a:t>
            </a:r>
          </a:p>
          <a:p>
            <a:r>
              <a:rPr lang="nl-NL" dirty="0" smtClean="0"/>
              <a:t>Unix</a:t>
            </a:r>
          </a:p>
          <a:p>
            <a:r>
              <a:rPr lang="nl-NL" dirty="0" smtClean="0"/>
              <a:t>Windows</a:t>
            </a:r>
          </a:p>
          <a:p>
            <a:r>
              <a:rPr lang="nl-NL" dirty="0" smtClean="0"/>
              <a:t>CP/M</a:t>
            </a:r>
          </a:p>
          <a:p>
            <a:r>
              <a:rPr lang="nl-NL" dirty="0" smtClean="0"/>
              <a:t>RISC OS</a:t>
            </a:r>
          </a:p>
          <a:p>
            <a:r>
              <a:rPr lang="nl-NL" dirty="0" smtClean="0"/>
              <a:t>VMS</a:t>
            </a:r>
          </a:p>
          <a:p>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57</TotalTime>
  <Words>658</Words>
  <Application>Microsoft Office PowerPoint</Application>
  <PresentationFormat>Diavoorstelling (4:3)</PresentationFormat>
  <Paragraphs>38</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Verve</vt:lpstr>
      <vt:lpstr>Dia 1</vt:lpstr>
      <vt:lpstr>1.Geschiedenis Van De Internet.</vt:lpstr>
      <vt:lpstr>1.Geschiedenis Van De Internet.</vt:lpstr>
      <vt:lpstr>1.Geschiedenis Van De Internet.</vt:lpstr>
      <vt:lpstr>2.Wie Was Babbage?</vt:lpstr>
      <vt:lpstr>Dia 6</vt:lpstr>
      <vt:lpstr>Dia 7</vt:lpstr>
      <vt:lpstr>3.Hoe werkt een computer</vt:lpstr>
      <vt:lpstr>4.Geschiedenis Van Alle Computers.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Billal El Yafati</dc:creator>
  <cp:lastModifiedBy>Billal El Yafati</cp:lastModifiedBy>
  <cp:revision>7</cp:revision>
  <dcterms:created xsi:type="dcterms:W3CDTF">2011-12-13T20:09:27Z</dcterms:created>
  <dcterms:modified xsi:type="dcterms:W3CDTF">2012-06-08T09:26:42Z</dcterms:modified>
</cp:coreProperties>
</file>